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5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5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6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6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685800" y="2130346"/>
            <a:ext cx="7772400" cy="100647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0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685800" y="4210526"/>
            <a:ext cx="77724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" name="Google Shape;21;p2"/>
          <p:cNvSpPr txBox="1"/>
          <p:nvPr/>
        </p:nvSpPr>
        <p:spPr>
          <a:xfrm>
            <a:off x="685800" y="1123870"/>
            <a:ext cx="7772400" cy="66004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b="0" i="0" lang="pt-BR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Trabalho de Graduação</a:t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87637" y="307282"/>
            <a:ext cx="3770313" cy="59441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/>
          <p:nvPr/>
        </p:nvSpPr>
        <p:spPr>
          <a:xfrm>
            <a:off x="119270" y="6090040"/>
            <a:ext cx="8918713" cy="4571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5" name="Google Shape;75;p11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2" name="Google Shape;82;p12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" name="Google Shape;84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9" name="Google Shape;89;p13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and Content">
  <p:cSld name="1_Title and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/>
          <p:nvPr>
            <p:ph idx="1" type="body"/>
          </p:nvPr>
        </p:nvSpPr>
        <p:spPr>
          <a:xfrm>
            <a:off x="628650" y="1007165"/>
            <a:ext cx="7886700" cy="51697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" name="Google Shape;41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87637" y="307282"/>
            <a:ext cx="3770313" cy="594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" name="Google Shape;59;p8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1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6" name="Google Shape;66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9.png"/><Relationship Id="rId5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4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Relationship Id="rId6" Type="http://schemas.openxmlformats.org/officeDocument/2006/relationships/image" Target="../media/image28.png"/><Relationship Id="rId7" Type="http://schemas.openxmlformats.org/officeDocument/2006/relationships/image" Target="../media/image1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1.png"/><Relationship Id="rId7" Type="http://schemas.openxmlformats.org/officeDocument/2006/relationships/image" Target="../media/image25.png"/><Relationship Id="rId8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>
            <p:ph type="ctrTitle"/>
          </p:nvPr>
        </p:nvSpPr>
        <p:spPr>
          <a:xfrm>
            <a:off x="685800" y="2130346"/>
            <a:ext cx="7772400" cy="10064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br>
              <a:rPr b="0" i="0" lang="pt-BR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pt-BR" sz="3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representatividade das mulheres nos jogos eletrônicos</a:t>
            </a:r>
            <a:endParaRPr/>
          </a:p>
        </p:txBody>
      </p:sp>
      <p:sp>
        <p:nvSpPr>
          <p:cNvPr id="105" name="Google Shape;105;p15"/>
          <p:cNvSpPr txBox="1"/>
          <p:nvPr>
            <p:ph idx="1" type="subTitle"/>
          </p:nvPr>
        </p:nvSpPr>
        <p:spPr>
          <a:xfrm>
            <a:off x="685800" y="4210526"/>
            <a:ext cx="77724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AUTOR: Matheus da Costa Oliveira</a:t>
            </a:r>
            <a:endParaRPr/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ORIENTADOR: Adriana da Silva Jacinto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628650" y="2854322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4"/>
          <p:cNvSpPr txBox="1"/>
          <p:nvPr>
            <p:ph idx="1" type="body"/>
          </p:nvPr>
        </p:nvSpPr>
        <p:spPr>
          <a:xfrm>
            <a:off x="628650" y="900515"/>
            <a:ext cx="7886700" cy="4742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Mulheres no cinema;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Grande diferença no número de papéis e de presença na indústria cinematográfica;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(SMITH; CHOUEITI; PIEPER, 2014)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Nos videogames, personagens tinham majoritariamente a figura de prêmio;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3.googleusercontent.com/f9WRlqVfgmRY2T87rG2IeE5mTdMoDWgZCkdp2Aw3arDAuEKpkQHsgL3zs_cscr0zO4rt-ksBipbgyls-Zu8WyPHYTt6By0q6jnyDkAMz46pDxoE55LfbqouL63o6t5QoUQ=s1600" id="193" name="Google Shape;19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487" y="1893978"/>
            <a:ext cx="2067555" cy="34734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lt_spRGeGsUt-oDAPn8hjnGRQ_vvZ86r5e0sbJPJM8UtCAJ91Vfs6b60kN1qpo6oJF3ghtj-QKcQ2ieUKFr6dDb0rRhR8JHQRFWmPIZq2VW5Us-AalRPiTq-qxZemnnkKDk=s1600" id="194" name="Google Shape;194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3879" y="1893978"/>
            <a:ext cx="2825659" cy="3487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5.googleusercontent.com/FDSBDjjXLvTywIIrs1emIEYcar0B86jyu7i09SddqSH4sBnC8MlG5OvKxGBNCaR4eV1BKzyu-SiB9xVq6L71aRkaACVafA8JZv7cnb1jF27H-582RK-4u6aNwt7ALBDLug=s1600" id="202" name="Google Shape;20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9364" y="1825625"/>
            <a:ext cx="8082707" cy="322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Mudanças significativas só vão ocorrer com a personagem Lara Croft;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Embora pioneira e símbolo até hoje, Lara era sexualizada;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ara.png" id="217" name="Google Shape;21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222" y="1484753"/>
            <a:ext cx="3956685" cy="5054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Década de 2000 com personagens secundárias e sexualizadas;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Década de 2010 com aumento de personagens femininas jogáveis.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(LYNCH; TOMPKINS; DRIEL; FRITZ; 2016. VGCHARTZ, 2017)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(VGCHARTZ, 2017)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0759" y="1408243"/>
            <a:ext cx="3976027" cy="223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6786" y="1408243"/>
            <a:ext cx="4253924" cy="28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759" y="3643667"/>
            <a:ext cx="3976027" cy="223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3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(LYNCH; TOMPKINS; DRIEL; FRITZ; 2016)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922" y="1478072"/>
            <a:ext cx="8247822" cy="3933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Sumário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4.googleusercontent.com/8pTxKTRUMbjVM2TLSOdO5bkCn7gwxI7OCrOBFfe9XpShUu8K3gBao784Dhsszl8N7RGY4ttfGqEmuXY3IHeLXuEhzI-Yfz_oA1HM5NAIAki5OMMPaF4BEMFHfdITwCa5sywwUiz4" id="249" name="Google Shape;249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1355" y="1799794"/>
            <a:ext cx="6507321" cy="4104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4.googleusercontent.com/HBxpaCFzhQec6mxbmad0vEv6GRimmrD0CAJklpP5HSuMpboMb-9PYoz545wZWNKO6l-3lmvrTHzAFG0a-sQC02_odT4uPw9kxW2k8SGkTrU0nitOF91iHN6JE7phBfvvMz7R3nFz" id="256" name="Google Shape;256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1939131"/>
            <a:ext cx="6096000" cy="412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3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4.googleusercontent.com/eicA9u0ZEaNILEbM2wyZ_YHJ5co4WaoPV7OLjEkO9zhyIATm_LebZZNBK9v4--XPJSLOSR2VV5fylott_9OBMdsLftlnQWQX2E11jpQWDoBx8SkNyAAum7ypNct4pwuVRa_piSA9" id="264" name="Google Shape;264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7008" y="1771355"/>
            <a:ext cx="4459877" cy="4459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Responsabilidade ética;</a:t>
            </a:r>
            <a:endParaRPr/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Mudança de </a:t>
            </a:r>
            <a:r>
              <a:rPr b="0" i="1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status quo</a:t>
            </a: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(ZORRILLA, 2013)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Jogos de plataforma 2D;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Movimentação  X/Y;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(REYNO; CUBEL, 2008)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XYAdaptado_1.png" id="285" name="Google Shape;285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9363" y="1690689"/>
            <a:ext cx="5715207" cy="4211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Fundamentação Teórica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5.googleusercontent.com/3QXi7jgxzJkg0-UqcFMphfFf2LzJoE2kC1miw1RTeg4TrKNqeglUAbcRjFUzUyG59m2tSX7McAy7p5MXwG9BGiRiZT2NEF01RSGZvV-RVjunO6PuO5UxHcNT45-2fJVtM5c9o7zW" id="293" name="Google Shape;29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690689"/>
            <a:ext cx="3371880" cy="25180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BEny86K5CY2PbE_o1Yf8ln-v1j6UwqH63gqeGUuRVFm8gJaFYeleYHUmyRwGtxxvPrTPqy24xVPuK5_s9x6bEFinbCpl0LhcpKlKVqGZ6Fc8TFx4rvCPxiNdwVXtAr3uwL97ECJd" id="294" name="Google Shape;29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8866" y="3326760"/>
            <a:ext cx="5226484" cy="2939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/>
          <p:nvPr/>
        </p:nvSpPr>
        <p:spPr>
          <a:xfrm>
            <a:off x="628650" y="3868738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628650" y="1186554"/>
            <a:ext cx="7886700" cy="5169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4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 Maker;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Comunidade e documentação;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4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5.googleusercontent.com/GGrLXfXVuEviNhvLXSTLqjRP0Dw2eYegJDmdfGPScyuo3ojEB24dtOSl-6pBxRiPpNF0MgdxYNCBONFAj_Q33toaY2_SR8_3I2MNawwUC2oalBsD58trLOUi3W3Whu-2JTcwdDud" id="316" name="Google Shape;31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690689"/>
            <a:ext cx="3814269" cy="2143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RaQDZlsS9Mp41_OxxCAtkYA_kyq1duXrHRSWEfwLPpJcl4apSLq0qxEVeryN0ScN5Kepr_KWj5vLNyGBSEMcCicFzxK3RRPfqZ43UbnoqEYbPIu6fLt4PnoAyv2ovwAHG0S05wCZ" id="317" name="Google Shape;31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2919" y="1690689"/>
            <a:ext cx="4072431" cy="306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650" y="3834308"/>
            <a:ext cx="4611926" cy="256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/>
          <p:nvPr/>
        </p:nvSpPr>
        <p:spPr>
          <a:xfrm>
            <a:off x="628650" y="1825628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628650" y="745908"/>
            <a:ext cx="7886700" cy="5169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4.googleusercontent.com/B_Or0ANqQKXytFcavq6pRxhN7aN-tIjMxbvYtJs0yo-mUPjaaTJbQTJHe3GuWYgSOdgbJw6GZOs0sUP5gu2mB70X_wrS4TdznaA9cU5_kCQLD9G4MNMXGaLlta9KsnN96EzKiSus" id="325" name="Google Shape;325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49" y="1632330"/>
            <a:ext cx="4759990" cy="28895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UBuqwowQBJdiTU5UjDsx_J8f8vU51qtRyzmjnlFAh7cSysHP_hVafGePwqZALsyGsbqJORyYqXttqsINM9KUgRF6V_j-N8hGAatMHZR1R7qbugohmcTBFj_R2dOOCH7IpemIE-6B" id="326" name="Google Shape;32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49" y="4521896"/>
            <a:ext cx="7481699" cy="1834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217" y="1448788"/>
            <a:ext cx="3341008" cy="4600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75389" y="1428306"/>
            <a:ext cx="3271042" cy="524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5389" y="1953072"/>
            <a:ext cx="3271038" cy="1136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75391" y="3090064"/>
            <a:ext cx="3271040" cy="257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75391" y="5641968"/>
            <a:ext cx="3201070" cy="59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0529" y="1690689"/>
            <a:ext cx="3189283" cy="439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803701"/>
            <a:ext cx="3271042" cy="524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4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5.googleusercontent.com/d2sfy8hwl6hYHbo7fr4le1jDY7FsCPQUnIVoUMN0b0YuHL8JBR7_KpvP_y0B3OAmRND9qNEHtgpV2z2pC-KWgIe5d95NOf44PCFX15lXN64d_8RQ8EcUa6nLAOGQmUe-QaRlUHc1" id="353" name="Google Shape;35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300" y="2760867"/>
            <a:ext cx="8753400" cy="164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5.googleusercontent.com/h-ElQGIHEqcHkmh8HiaWyhJBqVsYUc6fBnl3xk5uqUOJ2pxxDZlLMGF83agPH3OcCOLz3T40jwDWqNJrbh21m44SVC3b1MMZ3xJct0ptynsvkm-ulLtbQERCD2G1HYYCbC7o6QRO" id="360" name="Google Shape;36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0583" y="2187485"/>
            <a:ext cx="676275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6.googleusercontent.com/fwP5Mn8t9quGs27M9VB2CVEAqvLi5eFWCRDa-vNNvg25n_yPs0VB7fnrB5zo0W6JGxHgdnuRN388-cZQEsq8ufh-qls5EHOUHt63zea4Em5IM4MuU5Xl7SkBoc6YdkuHihktuCxP" id="361" name="Google Shape;361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8559" y="2187485"/>
            <a:ext cx="198120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4NwRmEGdUWgB8rNYBQ1ESpm2HcbirawEY9S3CO6crm_ZtB9uI0dLMexivLwEjqgzmEOReN1nzOPQ80UkeCIv9Dq3VLOiOtj_AJDXgsbmreqqThvcjtDDt3U52RLp1pdRXyukSDOB" id="362" name="Google Shape;362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09759" y="2111285"/>
            <a:ext cx="4181475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fIKWvojp_hVrs8nCJmftCerBVH-FB2OnIcIeaHY6G_YbO5H2s97hwSsqXBv57aevZX65sAFPv5nDlcZ1D7Y5y9jYcbtK25jmidednNHGbBIxJvQvErmBe40iiRqgdBlkkg-uNAij" id="363" name="Google Shape;363;p48"/>
          <p:cNvPicPr preferRelativeResize="0"/>
          <p:nvPr>
            <p:ph idx="1" type="body"/>
          </p:nvPr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0583" y="3520985"/>
            <a:ext cx="1589182" cy="16388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0DxBLaH5Nza_4yPfBKfecO3qaKtQdP_rFo7zY8y4bjVapTFeimE3WiuG2MrgBUddSgYrOB1MDQe5KhMjHwgI6uCONaQMSJRfwIrVcUy5RuA8clqiafdvkZASF1F-4C2E9XAJa9d0" id="364" name="Google Shape;364;p4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414588" y="3683454"/>
            <a:ext cx="1438275" cy="1485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4.googleusercontent.com/7CCN7ia8clK9LqAwK92WCWNhH-nrRoydXXqa-0ZLUL3bRVgXLMnjr00DhUNn24rrDUOESqnKILMkn1hj95pT2lEEZsC6RRszAYWo3bSbAN6UDVUhnXOVyZiCEodoeRrDjWKiB8cA" id="365" name="Google Shape;365;p4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996426" y="3683454"/>
            <a:ext cx="3352800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4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2" name="Google Shape;372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1413" y="1851908"/>
            <a:ext cx="5181174" cy="4072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5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0481" y="2281918"/>
            <a:ext cx="7343038" cy="29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5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4.googleusercontent.com/u6O7TZH49KK-SM3XoAQg6C9uJa75Cyfp8Gl67SILKb4k48aPXrxBLEy3QFcFeG-Paypk9GDOfTgCJOBiPfpQPgCtMRPCIczXRTEkdM6LKi3mAzZs5orMbT5u2aAUkgVvMoUM33ra" id="387" name="Google Shape;387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8290" y="2062004"/>
            <a:ext cx="7687420" cy="3424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3.googleusercontent.com/nklXIUBlTfaVroRWCAXPuFrhIoL5LX-T8C0McI10XESdiK-ij3NK2EIWb16umcCT_dd0zw2TVhsTe3BjE6G-QchHcvKTKejbJxqbgGosFyZRRiQMGCgnlfzVbSKQKf4QcO2VsBZa" id="394" name="Google Shape;394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248" y="2018211"/>
            <a:ext cx="8319503" cy="2821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1" name="Google Shape;40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3429000"/>
            <a:ext cx="8515350" cy="1371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53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65763" y="1690689"/>
            <a:ext cx="4361341" cy="151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(NEWZOO, 2013)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77" y="1253331"/>
            <a:ext cx="7037204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5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4.googleusercontent.com/EDxzA8R0Ut0auSr0HJpXpwi3Mb1TmY--XBUhbdHIIICGBSvKH7x1vNwdEdE2kAXGMszVM-S2ZepA8izF_SKSpEPwthzSaDl41RNqUNvhKrzmtivcNmvXdo69rHrn6DyN6KdJSAQN" id="409" name="Google Shape;409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6787" y="2177381"/>
            <a:ext cx="6110426" cy="417897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1851" y="1393321"/>
            <a:ext cx="3201070" cy="59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5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3313" y="1967508"/>
            <a:ext cx="7197373" cy="4067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Enredo;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Correlação;</a:t>
            </a:r>
            <a:endParaRPr/>
          </a:p>
        </p:txBody>
      </p:sp>
      <p:sp>
        <p:nvSpPr>
          <p:cNvPr id="425" name="Google Shape;425;p5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5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Movimentação da personagem principal;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Movimentação automática dos inimigos;</a:t>
            </a:r>
            <a:endParaRPr/>
          </a:p>
        </p:txBody>
      </p:sp>
      <p:sp>
        <p:nvSpPr>
          <p:cNvPr id="432" name="Google Shape;432;p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5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3.googleusercontent.com/UsAVxjMFPWxiXHard7x5zSaxVDfgLdnyHHX1pC0D90EZoaIVPhgMfyueF55yCAQJ5P3gEtC6X7koxe8bQ52jlGOQGahYBUWTP0tM_fEkITj2Cmu8gfBxOFx1bquuA7XUIWzkxTAc" id="439" name="Google Shape;439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8744" y="1690689"/>
            <a:ext cx="3683862" cy="4337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4481" y="1409001"/>
            <a:ext cx="5705944" cy="4884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6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3.googleusercontent.com/nklXIUBlTfaVroRWCAXPuFrhIoL5LX-T8C0McI10XESdiK-ij3NK2EIWb16umcCT_dd0zw2TVhsTe3BjE6G-QchHcvKTKejbJxqbgGosFyZRRiQMGCgnlfzVbSKQKf4QcO2VsBZa" id="453" name="Google Shape;453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25" y="1985000"/>
            <a:ext cx="8515350" cy="288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6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 do jogo;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Estado de falha;</a:t>
            </a:r>
            <a:endParaRPr/>
          </a:p>
        </p:txBody>
      </p:sp>
      <p:sp>
        <p:nvSpPr>
          <p:cNvPr id="460" name="Google Shape;460;p6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Desenvolvimento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6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951038"/>
            <a:ext cx="7886700" cy="4100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3"/>
          <p:cNvSpPr/>
          <p:nvPr/>
        </p:nvSpPr>
        <p:spPr>
          <a:xfrm>
            <a:off x="628650" y="4383094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63"/>
          <p:cNvSpPr txBox="1"/>
          <p:nvPr>
            <p:ph idx="1" type="body"/>
          </p:nvPr>
        </p:nvSpPr>
        <p:spPr>
          <a:xfrm>
            <a:off x="628650" y="1187879"/>
            <a:ext cx="7886700" cy="5169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6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(VGCHARTZ, 2017)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9275" y="1326404"/>
            <a:ext cx="6800850" cy="4205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Considerações Finais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6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Dificuldade em encontrar literatura e informações sobre o tema;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Problemas com tamanho de sprites e colisões no GameMaker;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Considerações Finais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6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Observações sobre a relação entre a representatividade e outros tópicos discutidos neste trabalho;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Jogos sobre representatividade, a fim de alcançar uma maior conscientização e divulgação sobre o problema;</a:t>
            </a:r>
            <a:endParaRPr/>
          </a:p>
        </p:txBody>
      </p:sp>
      <p:sp>
        <p:nvSpPr>
          <p:cNvPr id="488" name="Google Shape;488;p6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Considerações Finais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6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Estudos sugerindo melhores aplicações do GameMaker, ou qualquer outro programa, em obras de impacto social.</a:t>
            </a:r>
            <a:endParaRPr/>
          </a:p>
        </p:txBody>
      </p:sp>
      <p:sp>
        <p:nvSpPr>
          <p:cNvPr id="495" name="Google Shape;495;p6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7"/>
          <p:cNvSpPr/>
          <p:nvPr/>
        </p:nvSpPr>
        <p:spPr>
          <a:xfrm>
            <a:off x="628650" y="4897451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67"/>
          <p:cNvSpPr txBox="1"/>
          <p:nvPr>
            <p:ph idx="1" type="body"/>
          </p:nvPr>
        </p:nvSpPr>
        <p:spPr>
          <a:xfrm>
            <a:off x="628650" y="1174816"/>
            <a:ext cx="7886700" cy="5169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6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68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NEWZOO. </a:t>
            </a:r>
            <a:r>
              <a:rPr b="1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Global Games Market Report Infographics. </a:t>
            </a: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Disponível em: http://www.newzoo.com/infographics/global-games-market-report-infographics/. Acessado em 25/08/2015.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VGCHARTZ. </a:t>
            </a:r>
            <a:r>
              <a:rPr b="1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Platform Total Sales. </a:t>
            </a: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Disponível em: http://www.vgchartz.com. Acessado em 23/08/2017.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6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SMITH, Stacy L.; CHOUEITI, Marc; PIEPER, Katherine. </a:t>
            </a:r>
            <a:r>
              <a:rPr b="1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Gender Bias Without Borders: An Investigation of Female Characters in Popular Films Across 11 Countries</a:t>
            </a: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2014.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LYNCH, Teresa; TOMPKINS, Jessica E; DRIEL, Irene I. van; FRITZ, Niki. </a:t>
            </a:r>
            <a:r>
              <a:rPr b="1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Sexy, Strong, and Secondary: A Content Analysis of Female Characters in Video Games across 31 Years</a:t>
            </a: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r>
              <a:rPr b="0" i="1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Journal of Communication</a:t>
            </a: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2016.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6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7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ZORRILLA, Michele. </a:t>
            </a:r>
            <a:r>
              <a:rPr b="1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Video Games and Gender</a:t>
            </a: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Dissertação (Mestrado em Corporate and Professional Communication) - Radford Universit, Radford, 2013.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REYNO, Emanuel Montero; CUBEL, José Á. Carsí. Model Driven Game Development: 2D Platform Game Prototyping. In: </a:t>
            </a:r>
            <a:r>
              <a:rPr b="1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GAMEON</a:t>
            </a: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2008. p. 5-7.</a:t>
            </a:r>
            <a:endParaRPr/>
          </a:p>
        </p:txBody>
      </p:sp>
      <p:sp>
        <p:nvSpPr>
          <p:cNvPr id="523" name="Google Shape;523;p7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1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0" i="0" lang="pt-BR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Muito Obrigado!</a:t>
            </a:r>
            <a:endParaRPr/>
          </a:p>
        </p:txBody>
      </p:sp>
      <p:sp>
        <p:nvSpPr>
          <p:cNvPr id="529" name="Google Shape;529;p71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matheus0mco@gmail.com</a:t>
            </a:r>
            <a:endParaRPr/>
          </a:p>
        </p:txBody>
      </p:sp>
      <p:sp>
        <p:nvSpPr>
          <p:cNvPr id="530" name="Google Shape;530;p7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Reflexo da sociedade;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Presença pequena na indústria de jogos;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/>
          <p:nvPr/>
        </p:nvSpPr>
        <p:spPr>
          <a:xfrm>
            <a:off x="628650" y="2325684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1"/>
          <p:cNvSpPr txBox="1"/>
          <p:nvPr>
            <p:ph idx="1" type="body"/>
          </p:nvPr>
        </p:nvSpPr>
        <p:spPr>
          <a:xfrm>
            <a:off x="628650" y="732845"/>
            <a:ext cx="7886700" cy="5169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Fundamentação Teórica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Desenvolvimento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b="0" i="0" sz="2800" u="none" cap="none" strike="no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2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Estimular a reflexão sobre a representação das mulheres no meio dos jogos de videogame;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Levantar dados demonstrando a representatividade das mulheres, com foco na área de tecnologia e desenvolvimento de jogos;</a:t>
            </a:r>
            <a:endParaRPr/>
          </a:p>
        </p:txBody>
      </p:sp>
      <p:sp>
        <p:nvSpPr>
          <p:cNvPr id="157" name="Google Shape;157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i="0" lang="pt-BR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</a:t>
            </a:r>
            <a:endParaRPr b="1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Demonstrar a importância e a evolução da representação feminina;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pt-BR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Projetar e implementar um jogo que colabore na reflexão proposta neste trabalho.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